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Corben"/>
      <p:regular r:id="rId15"/>
      <p:bold r:id="rId16"/>
    </p:embeddedFont>
    <p:embeddedFont>
      <p:font typeface="Nobile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bile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orben-regular.fntdata"/><Relationship Id="rId14" Type="http://schemas.openxmlformats.org/officeDocument/2006/relationships/slide" Target="slides/slide10.xml"/><Relationship Id="rId17" Type="http://schemas.openxmlformats.org/officeDocument/2006/relationships/font" Target="fonts/Nobile-regular.fntdata"/><Relationship Id="rId16" Type="http://schemas.openxmlformats.org/officeDocument/2006/relationships/font" Target="fonts/Corben-bold.fntdata"/><Relationship Id="rId5" Type="http://schemas.openxmlformats.org/officeDocument/2006/relationships/slide" Target="slides/slide1.xml"/><Relationship Id="rId19" Type="http://schemas.openxmlformats.org/officeDocument/2006/relationships/font" Target="fonts/Nobile-italic.fntdata"/><Relationship Id="rId6" Type="http://schemas.openxmlformats.org/officeDocument/2006/relationships/slide" Target="slides/slide2.xml"/><Relationship Id="rId18" Type="http://schemas.openxmlformats.org/officeDocument/2006/relationships/font" Target="fonts/Nobil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5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21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793790" y="2257663"/>
            <a:ext cx="7556421" cy="1417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ctr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8900"/>
              <a:buFont typeface="Corben"/>
              <a:buNone/>
            </a:pPr>
            <a:r>
              <a:rPr b="0" i="0" lang="en-US" sz="89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عرض تقديمي:</a:t>
            </a:r>
            <a:endParaRPr b="0" i="0" sz="890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793790" y="4015502"/>
            <a:ext cx="7556421" cy="1956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ctr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6150"/>
              <a:buFont typeface="Corben"/>
              <a:buNone/>
            </a:pPr>
            <a:r>
              <a:rPr b="0" i="0" lang="en-US" sz="61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تحليل بيانات العيادة باستخدام بايثون</a:t>
            </a:r>
            <a:endParaRPr b="0" i="0" sz="61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/>
          <p:nvPr/>
        </p:nvSpPr>
        <p:spPr>
          <a:xfrm>
            <a:off x="3402449" y="1863566"/>
            <a:ext cx="7825502" cy="978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ctr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6150"/>
              <a:buFont typeface="Corben"/>
              <a:buNone/>
            </a:pPr>
            <a:r>
              <a:rPr b="0" i="0" lang="en-US" sz="61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ملخص العرض:</a:t>
            </a:r>
            <a:endParaRPr b="0" i="0" sz="6150" u="none" cap="none" strike="noStrike"/>
          </a:p>
        </p:txBody>
      </p:sp>
      <p:sp>
        <p:nvSpPr>
          <p:cNvPr id="211" name="Google Shape;211;p22"/>
          <p:cNvSpPr/>
          <p:nvPr/>
        </p:nvSpPr>
        <p:spPr>
          <a:xfrm>
            <a:off x="9640252" y="3295412"/>
            <a:ext cx="4196358" cy="1603296"/>
          </a:xfrm>
          <a:prstGeom prst="roundRect">
            <a:avLst>
              <a:gd fmla="val 5942" name="adj"/>
            </a:avLst>
          </a:prstGeom>
          <a:solidFill>
            <a:srgbClr val="F4F4F5">
              <a:alpha val="74901"/>
            </a:srgbClr>
          </a:solidFill>
          <a:ln cap="flat" cmpd="sng" w="3047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9897547" y="3552706"/>
            <a:ext cx="368177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استخدمنا pandas لتنظيف ودمج وتحليل البيانات.</a:t>
            </a:r>
            <a:endParaRPr b="0" i="0" sz="1750" u="none" cap="none" strike="noStrike"/>
          </a:p>
        </p:txBody>
      </p:sp>
      <p:sp>
        <p:nvSpPr>
          <p:cNvPr id="213" name="Google Shape;213;p22"/>
          <p:cNvSpPr/>
          <p:nvPr/>
        </p:nvSpPr>
        <p:spPr>
          <a:xfrm>
            <a:off x="5217081" y="3295412"/>
            <a:ext cx="4196358" cy="1603296"/>
          </a:xfrm>
          <a:prstGeom prst="roundRect">
            <a:avLst>
              <a:gd fmla="val 5942" name="adj"/>
            </a:avLst>
          </a:prstGeom>
          <a:solidFill>
            <a:srgbClr val="F4F4F5">
              <a:alpha val="74901"/>
            </a:srgbClr>
          </a:solidFill>
          <a:ln cap="flat" cmpd="sng" w="3047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"/>
          <p:cNvSpPr/>
          <p:nvPr/>
        </p:nvSpPr>
        <p:spPr>
          <a:xfrm>
            <a:off x="5474375" y="3552706"/>
            <a:ext cx="368177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أجبنا على أسئلة مهمة مثل عدد الزيارات لكل تخصص، طبيب، مريض، وتحليل الفئات العمرية.</a:t>
            </a:r>
            <a:endParaRPr b="0" i="0" sz="1750" u="none" cap="none" strike="noStrike"/>
          </a:p>
        </p:txBody>
      </p:sp>
      <p:sp>
        <p:nvSpPr>
          <p:cNvPr id="215" name="Google Shape;215;p22"/>
          <p:cNvSpPr/>
          <p:nvPr/>
        </p:nvSpPr>
        <p:spPr>
          <a:xfrm>
            <a:off x="793909" y="3295412"/>
            <a:ext cx="4196358" cy="1603296"/>
          </a:xfrm>
          <a:prstGeom prst="roundRect">
            <a:avLst>
              <a:gd fmla="val 5942" name="adj"/>
            </a:avLst>
          </a:prstGeom>
          <a:solidFill>
            <a:srgbClr val="F4F4F5">
              <a:alpha val="74901"/>
            </a:srgbClr>
          </a:solidFill>
          <a:ln cap="flat" cmpd="sng" w="3047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/>
          <p:nvPr/>
        </p:nvSpPr>
        <p:spPr>
          <a:xfrm>
            <a:off x="1051203" y="3552706"/>
            <a:ext cx="368177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استعرضنا تمثيلات بصرية قوية توضح توزيع البيانات.</a:t>
            </a:r>
            <a:endParaRPr b="0" i="0" sz="1750" u="none" cap="none" strike="noStrike"/>
          </a:p>
        </p:txBody>
      </p:sp>
      <p:sp>
        <p:nvSpPr>
          <p:cNvPr id="217" name="Google Shape;217;p22"/>
          <p:cNvSpPr/>
          <p:nvPr/>
        </p:nvSpPr>
        <p:spPr>
          <a:xfrm>
            <a:off x="7428667" y="5125522"/>
            <a:ext cx="6407944" cy="1240393"/>
          </a:xfrm>
          <a:prstGeom prst="roundRect">
            <a:avLst>
              <a:gd fmla="val 7680" name="adj"/>
            </a:avLst>
          </a:prstGeom>
          <a:solidFill>
            <a:srgbClr val="F4F4F5">
              <a:alpha val="74901"/>
            </a:srgbClr>
          </a:solidFill>
          <a:ln cap="flat" cmpd="sng" w="3047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>
            <a:off x="7685961" y="5382816"/>
            <a:ext cx="589335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طبقنا نموذج تنبؤ بسيط لتوقع الإيرادات المستقبلية.</a:t>
            </a:r>
            <a:endParaRPr b="0" i="0" sz="1750" u="none" cap="none" strike="noStrike"/>
          </a:p>
        </p:txBody>
      </p:sp>
      <p:sp>
        <p:nvSpPr>
          <p:cNvPr id="219" name="Google Shape;219;p22"/>
          <p:cNvSpPr/>
          <p:nvPr/>
        </p:nvSpPr>
        <p:spPr>
          <a:xfrm>
            <a:off x="793909" y="5125522"/>
            <a:ext cx="6407944" cy="1240393"/>
          </a:xfrm>
          <a:prstGeom prst="roundRect">
            <a:avLst>
              <a:gd fmla="val 7680" name="adj"/>
            </a:avLst>
          </a:prstGeom>
          <a:solidFill>
            <a:srgbClr val="F4F4F5">
              <a:alpha val="74901"/>
            </a:srgbClr>
          </a:solidFill>
          <a:ln cap="flat" cmpd="sng" w="3047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"/>
          <p:cNvSpPr/>
          <p:nvPr/>
        </p:nvSpPr>
        <p:spPr>
          <a:xfrm>
            <a:off x="1051203" y="5382816"/>
            <a:ext cx="589335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قسمنا المرضى إلى مجموعات بناءً على العمر، المدينة، وزياراتهم باستخدام KMeans.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793790" y="1567577"/>
            <a:ext cx="9385221" cy="2615208"/>
          </a:xfrm>
          <a:prstGeom prst="roundRect">
            <a:avLst>
              <a:gd fmla="val 3643" name="adj"/>
            </a:avLst>
          </a:prstGeom>
          <a:solidFill>
            <a:srgbClr val="F9F9FF">
              <a:alpha val="74901"/>
            </a:srgbClr>
          </a:solidFill>
          <a:ln cap="flat" cmpd="sng" w="3047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793790" y="1567577"/>
            <a:ext cx="121920" cy="2615208"/>
          </a:xfrm>
          <a:prstGeom prst="roundRect">
            <a:avLst>
              <a:gd fmla="val 78139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6995041" y="182487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1. قراءة البيانات وتنظيفها</a:t>
            </a:r>
            <a:endParaRPr b="0" i="0" sz="220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1051084" y="2315289"/>
            <a:ext cx="877919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1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استخدمت مكتبة pandas لقراءة خمس جداول CSV (Appointments, Doctors, Expenses, Patients, Revenues).</a:t>
            </a:r>
            <a:endParaRPr b="0" i="0" sz="175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1051084" y="3120390"/>
            <a:ext cx="877919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1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عملت تنظيف للبيانات: حذف القيم الفارغة (NaN) بالكامل وحذف الصفوف المكررة.</a:t>
            </a:r>
            <a:endParaRPr b="0" i="0" sz="175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1051084" y="3562588"/>
            <a:ext cx="877919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1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تأكدت من تنسيق البيانات (مثل تحويل عمود التاريخ إلى datetime).</a:t>
            </a:r>
            <a:endParaRPr b="0" i="0" sz="17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793790" y="4409599"/>
            <a:ext cx="9385221" cy="2252305"/>
          </a:xfrm>
          <a:prstGeom prst="roundRect">
            <a:avLst>
              <a:gd fmla="val 4230" name="adj"/>
            </a:avLst>
          </a:prstGeom>
          <a:solidFill>
            <a:srgbClr val="F9F9FF">
              <a:alpha val="74901"/>
            </a:srgbClr>
          </a:solidFill>
          <a:ln cap="flat" cmpd="sng" w="3047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793790" y="4409599"/>
            <a:ext cx="121920" cy="2252305"/>
          </a:xfrm>
          <a:prstGeom prst="roundRect">
            <a:avLst>
              <a:gd fmla="val 78139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6995041" y="466689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2. دمج الجداول معًا</a:t>
            </a:r>
            <a:endParaRPr b="0" i="0" sz="220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1051084" y="5157311"/>
            <a:ext cx="877919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1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دمجت بيانات المواعيد مع بيانات الأطباء والمرضى حسب معرف الطبيب والمرضى.</a:t>
            </a:r>
            <a:endParaRPr b="0" i="0" sz="1750" u="none" cap="none" strike="noStrike"/>
          </a:p>
        </p:txBody>
      </p:sp>
      <p:sp>
        <p:nvSpPr>
          <p:cNvPr id="75" name="Google Shape;75;p14"/>
          <p:cNvSpPr/>
          <p:nvPr/>
        </p:nvSpPr>
        <p:spPr>
          <a:xfrm>
            <a:off x="1051084" y="5599509"/>
            <a:ext cx="877919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1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دمجت أيضًا بيانات الإيرادات والمصروفات حسب التاريخ.</a:t>
            </a:r>
            <a:endParaRPr b="0" i="0" sz="1750" u="none" cap="none" strike="noStrike"/>
          </a:p>
        </p:txBody>
      </p:sp>
      <p:sp>
        <p:nvSpPr>
          <p:cNvPr id="76" name="Google Shape;76;p14"/>
          <p:cNvSpPr/>
          <p:nvPr/>
        </p:nvSpPr>
        <p:spPr>
          <a:xfrm>
            <a:off x="1051084" y="6041707"/>
            <a:ext cx="877919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1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الهدف: تجميع جميع المعلومات المتعلقة بالزيارات والإيرادات والمصروفات في إطار بيانات واحد.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/>
          <p:nvPr/>
        </p:nvSpPr>
        <p:spPr>
          <a:xfrm>
            <a:off x="7494270" y="452199"/>
            <a:ext cx="6560582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200"/>
              <a:buFont typeface="Corben"/>
              <a:buNone/>
            </a:pPr>
            <a:r>
              <a:rPr b="0" i="0" lang="en-US" sz="320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3. تحليل البيانات وإجابة على أسئلة رئيسية</a:t>
            </a:r>
            <a:endParaRPr b="0" i="0" sz="3200" u="none" cap="none" strike="noStrike"/>
          </a:p>
        </p:txBody>
      </p:sp>
      <p:sp>
        <p:nvSpPr>
          <p:cNvPr id="83" name="Google Shape;83;p15"/>
          <p:cNvSpPr/>
          <p:nvPr/>
        </p:nvSpPr>
        <p:spPr>
          <a:xfrm>
            <a:off x="9671447" y="1541502"/>
            <a:ext cx="4383405" cy="3107174"/>
          </a:xfrm>
          <a:prstGeom prst="roundRect">
            <a:avLst>
              <a:gd fmla="val 3531" name="adj"/>
            </a:avLst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9671447" y="1518642"/>
            <a:ext cx="4383405" cy="91440"/>
          </a:xfrm>
          <a:prstGeom prst="roundRect">
            <a:avLst>
              <a:gd fmla="val 75535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11616511" y="1294924"/>
            <a:ext cx="493276" cy="493276"/>
          </a:xfrm>
          <a:prstGeom prst="roundRect">
            <a:avLst>
              <a:gd fmla="val 185373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11764506" y="1418273"/>
            <a:ext cx="197287" cy="246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Corben"/>
              <a:buNone/>
            </a:pPr>
            <a:r>
              <a:rPr b="0" i="0" lang="en-US" sz="1550" u="none" cap="none" strike="noStrike">
                <a:solidFill>
                  <a:srgbClr val="FFFFFF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  <a:endParaRPr b="0" i="0" sz="155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11314628" y="1952625"/>
            <a:ext cx="2552938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Corben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أ. عدد الزيارات لكل تخصص طبي</a:t>
            </a:r>
            <a:endParaRPr b="0" i="0" sz="160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9858732" y="2394466"/>
            <a:ext cx="4008834" cy="1035487"/>
          </a:xfrm>
          <a:prstGeom prst="roundRect">
            <a:avLst>
              <a:gd fmla="val 6670" name="adj"/>
            </a:avLst>
          </a:prstGeom>
          <a:solidFill>
            <a:srgbClr val="ECEC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9850517" y="2394466"/>
            <a:ext cx="4025265" cy="1035487"/>
          </a:xfrm>
          <a:prstGeom prst="roundRect">
            <a:avLst>
              <a:gd fmla="val 2382" name="adj"/>
            </a:avLst>
          </a:prstGeom>
          <a:solidFill>
            <a:srgbClr val="ECEC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10014942" y="2517696"/>
            <a:ext cx="3696414" cy="789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Consolas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highlight>
                  <a:srgbClr val="ECECF2"/>
                </a:highlight>
                <a:latin typeface="Consolas"/>
                <a:ea typeface="Consolas"/>
                <a:cs typeface="Consolas"/>
                <a:sym typeface="Consolas"/>
              </a:rPr>
              <a:t>visits_per_specialty = appointments['Specialty'].value_counts()print(visits_per_specialty)</a:t>
            </a:r>
            <a:endParaRPr b="0" i="0" sz="125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9858732" y="3614857"/>
            <a:ext cx="4008834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1" algn="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استعملت دالة value_counts() لمعرفة عدد الزيارات لكل تخصص.</a:t>
            </a:r>
            <a:endParaRPr b="0" i="0" sz="125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9858732" y="4198382"/>
            <a:ext cx="400883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1" algn="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رسمت bar plot لتوضيح عدد الزيارات لكل تخصص.</a:t>
            </a:r>
            <a:endParaRPr b="0" i="0" sz="1250" u="none" cap="none" strike="noStrike"/>
          </a:p>
        </p:txBody>
      </p:sp>
      <p:sp>
        <p:nvSpPr>
          <p:cNvPr id="93" name="Google Shape;93;p15"/>
          <p:cNvSpPr/>
          <p:nvPr/>
        </p:nvSpPr>
        <p:spPr>
          <a:xfrm>
            <a:off x="5123498" y="1541502"/>
            <a:ext cx="4383524" cy="3107174"/>
          </a:xfrm>
          <a:prstGeom prst="roundRect">
            <a:avLst>
              <a:gd fmla="val 3531" name="adj"/>
            </a:avLst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5123498" y="1518642"/>
            <a:ext cx="4383524" cy="91440"/>
          </a:xfrm>
          <a:prstGeom prst="roundRect">
            <a:avLst>
              <a:gd fmla="val 75535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7068562" y="1294924"/>
            <a:ext cx="493276" cy="493276"/>
          </a:xfrm>
          <a:prstGeom prst="roundRect">
            <a:avLst>
              <a:gd fmla="val 185373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7216557" y="1418273"/>
            <a:ext cx="197287" cy="246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Corben"/>
              <a:buNone/>
            </a:pPr>
            <a:r>
              <a:rPr b="0" i="0" lang="en-US" sz="1550" u="none" cap="none" strike="noStrike">
                <a:solidFill>
                  <a:srgbClr val="FFFFFF"/>
                </a:solidFill>
                <a:latin typeface="Corben"/>
                <a:ea typeface="Corben"/>
                <a:cs typeface="Corben"/>
                <a:sym typeface="Corben"/>
              </a:rPr>
              <a:t>2</a:t>
            </a:r>
            <a:endParaRPr b="0" i="0" sz="155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7163276" y="1952625"/>
            <a:ext cx="2156460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Corben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ب. عدد الزيارات لكل طبيب</a:t>
            </a:r>
            <a:endParaRPr b="0" i="0" sz="160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5310783" y="2394466"/>
            <a:ext cx="4008953" cy="1561505"/>
          </a:xfrm>
          <a:prstGeom prst="roundRect">
            <a:avLst>
              <a:gd fmla="val 4423" name="adj"/>
            </a:avLst>
          </a:prstGeom>
          <a:solidFill>
            <a:srgbClr val="ECEC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5302568" y="2394466"/>
            <a:ext cx="4025384" cy="1561505"/>
          </a:xfrm>
          <a:prstGeom prst="roundRect">
            <a:avLst>
              <a:gd fmla="val 1580" name="adj"/>
            </a:avLst>
          </a:prstGeom>
          <a:solidFill>
            <a:srgbClr val="ECEC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5466993" y="2517696"/>
            <a:ext cx="3696533" cy="1315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Consolas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highlight>
                  <a:srgbClr val="ECECF2"/>
                </a:highlight>
                <a:latin typeface="Consolas"/>
                <a:ea typeface="Consolas"/>
                <a:cs typeface="Consolas"/>
                <a:sym typeface="Consolas"/>
              </a:rPr>
              <a:t>visits_per_doctor = merged_df.groupby(['DoctorID', 'DoctorName']).size().reset_index(name='VisitCount')print(visits_per_doctor)</a:t>
            </a:r>
            <a:endParaRPr b="0" i="0" sz="125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5310783" y="4140875"/>
            <a:ext cx="4008953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1" algn="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استخدمت groupby مع تجميع عدد الزيارات لكل طبيب.</a:t>
            </a:r>
            <a:endParaRPr b="0" i="0" sz="1250" u="none" cap="none" strike="noStrike"/>
          </a:p>
        </p:txBody>
      </p:sp>
      <p:sp>
        <p:nvSpPr>
          <p:cNvPr id="102" name="Google Shape;102;p15"/>
          <p:cNvSpPr/>
          <p:nvPr/>
        </p:nvSpPr>
        <p:spPr>
          <a:xfrm>
            <a:off x="575548" y="1541502"/>
            <a:ext cx="4383524" cy="3107174"/>
          </a:xfrm>
          <a:prstGeom prst="roundRect">
            <a:avLst>
              <a:gd fmla="val 3531" name="adj"/>
            </a:avLst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575548" y="1518642"/>
            <a:ext cx="4383524" cy="91440"/>
          </a:xfrm>
          <a:prstGeom prst="roundRect">
            <a:avLst>
              <a:gd fmla="val 75535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2520613" y="1294924"/>
            <a:ext cx="493276" cy="493276"/>
          </a:xfrm>
          <a:prstGeom prst="roundRect">
            <a:avLst>
              <a:gd fmla="val 185373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2668607" y="1418273"/>
            <a:ext cx="197287" cy="246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Corben"/>
              <a:buNone/>
            </a:pPr>
            <a:r>
              <a:rPr b="0" i="0" lang="en-US" sz="1550" u="none" cap="none" strike="noStrike">
                <a:solidFill>
                  <a:srgbClr val="FFFFFF"/>
                </a:solidFill>
                <a:latin typeface="Corben"/>
                <a:ea typeface="Corben"/>
                <a:cs typeface="Corben"/>
                <a:sym typeface="Corben"/>
              </a:rPr>
              <a:t>3</a:t>
            </a:r>
            <a:endParaRPr b="0" i="0" sz="1550" u="none" cap="none" strike="noStrike"/>
          </a:p>
        </p:txBody>
      </p:sp>
      <p:sp>
        <p:nvSpPr>
          <p:cNvPr id="106" name="Google Shape;106;p15"/>
          <p:cNvSpPr/>
          <p:nvPr/>
        </p:nvSpPr>
        <p:spPr>
          <a:xfrm>
            <a:off x="2670453" y="1952625"/>
            <a:ext cx="210133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Corben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ج. عدد الزيارات لكل مريض</a:t>
            </a:r>
            <a:endParaRPr b="0" i="0" sz="1600" u="none" cap="none" strike="noStrike"/>
          </a:p>
        </p:txBody>
      </p:sp>
      <p:sp>
        <p:nvSpPr>
          <p:cNvPr id="107" name="Google Shape;107;p15"/>
          <p:cNvSpPr/>
          <p:nvPr/>
        </p:nvSpPr>
        <p:spPr>
          <a:xfrm>
            <a:off x="762833" y="2394466"/>
            <a:ext cx="4008953" cy="1298496"/>
          </a:xfrm>
          <a:prstGeom prst="roundRect">
            <a:avLst>
              <a:gd fmla="val 5319" name="adj"/>
            </a:avLst>
          </a:prstGeom>
          <a:solidFill>
            <a:srgbClr val="ECEC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754618" y="2394466"/>
            <a:ext cx="4025384" cy="1298496"/>
          </a:xfrm>
          <a:prstGeom prst="roundRect">
            <a:avLst>
              <a:gd fmla="val 1900" name="adj"/>
            </a:avLst>
          </a:prstGeom>
          <a:solidFill>
            <a:srgbClr val="ECEC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919043" y="2517696"/>
            <a:ext cx="3696533" cy="1052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Consolas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highlight>
                  <a:srgbClr val="ECECF2"/>
                </a:highlight>
                <a:latin typeface="Consolas"/>
                <a:ea typeface="Consolas"/>
                <a:cs typeface="Consolas"/>
                <a:sym typeface="Consolas"/>
              </a:rPr>
              <a:t>visits_per_patient = merged_df.groupby(['PatientID', 'Name']).size().reset_index(name='VisitCount')print(visits_per_patient)</a:t>
            </a:r>
            <a:endParaRPr b="0" i="0" sz="1250" u="none" cap="none" strike="noStrike"/>
          </a:p>
        </p:txBody>
      </p:sp>
      <p:sp>
        <p:nvSpPr>
          <p:cNvPr id="110" name="Google Shape;110;p15"/>
          <p:cNvSpPr/>
          <p:nvPr/>
        </p:nvSpPr>
        <p:spPr>
          <a:xfrm>
            <a:off x="7397472" y="5059680"/>
            <a:ext cx="6657380" cy="3226356"/>
          </a:xfrm>
          <a:prstGeom prst="roundRect">
            <a:avLst>
              <a:gd fmla="val 3401" name="adj"/>
            </a:avLst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7397472" y="5036820"/>
            <a:ext cx="6657380" cy="91440"/>
          </a:xfrm>
          <a:prstGeom prst="roundRect">
            <a:avLst>
              <a:gd fmla="val 75535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10479465" y="4813102"/>
            <a:ext cx="493276" cy="493276"/>
          </a:xfrm>
          <a:prstGeom prst="roundRect">
            <a:avLst>
              <a:gd fmla="val 185373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10627459" y="4936450"/>
            <a:ext cx="197287" cy="246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Corben"/>
              <a:buNone/>
            </a:pPr>
            <a:r>
              <a:rPr b="0" i="0" lang="en-US" sz="1550" u="none" cap="none" strike="noStrike">
                <a:solidFill>
                  <a:srgbClr val="FFFFFF"/>
                </a:solidFill>
                <a:latin typeface="Corben"/>
                <a:ea typeface="Corben"/>
                <a:cs typeface="Corben"/>
                <a:sym typeface="Corben"/>
              </a:rPr>
              <a:t>4</a:t>
            </a:r>
            <a:endParaRPr b="0" i="0" sz="1550" u="none" cap="none" strike="noStrike"/>
          </a:p>
        </p:txBody>
      </p:sp>
      <p:sp>
        <p:nvSpPr>
          <p:cNvPr id="114" name="Google Shape;114;p15"/>
          <p:cNvSpPr/>
          <p:nvPr/>
        </p:nvSpPr>
        <p:spPr>
          <a:xfrm>
            <a:off x="11332845" y="5470803"/>
            <a:ext cx="2534722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Corben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د. تحليل الفئات العمرية للمرضى</a:t>
            </a:r>
            <a:endParaRPr b="0" i="0" sz="1600" u="none" cap="none" strike="noStrike"/>
          </a:p>
        </p:txBody>
      </p:sp>
      <p:sp>
        <p:nvSpPr>
          <p:cNvPr id="115" name="Google Shape;115;p15"/>
          <p:cNvSpPr/>
          <p:nvPr/>
        </p:nvSpPr>
        <p:spPr>
          <a:xfrm>
            <a:off x="7584758" y="5826323"/>
            <a:ext cx="6282809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1" algn="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قسمت المرضى لمجموعات عمرية باستخدام pd.cut:</a:t>
            </a:r>
            <a:endParaRPr b="0" i="0" sz="1250" u="none" cap="none" strike="noStrike"/>
          </a:p>
        </p:txBody>
      </p:sp>
      <p:sp>
        <p:nvSpPr>
          <p:cNvPr id="116" name="Google Shape;116;p15"/>
          <p:cNvSpPr/>
          <p:nvPr/>
        </p:nvSpPr>
        <p:spPr>
          <a:xfrm>
            <a:off x="7584758" y="6274237"/>
            <a:ext cx="6282809" cy="1824514"/>
          </a:xfrm>
          <a:prstGeom prst="roundRect">
            <a:avLst>
              <a:gd fmla="val 3786" name="adj"/>
            </a:avLst>
          </a:prstGeom>
          <a:solidFill>
            <a:srgbClr val="ECEC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7576542" y="6274237"/>
            <a:ext cx="6299240" cy="1824514"/>
          </a:xfrm>
          <a:prstGeom prst="roundRect">
            <a:avLst>
              <a:gd fmla="val 1352" name="adj"/>
            </a:avLst>
          </a:prstGeom>
          <a:solidFill>
            <a:srgbClr val="ECEC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7740967" y="6397466"/>
            <a:ext cx="5970389" cy="1578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Consolas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highlight>
                  <a:srgbClr val="ECECF2"/>
                </a:highlight>
                <a:latin typeface="Consolas"/>
                <a:ea typeface="Consolas"/>
                <a:cs typeface="Consolas"/>
                <a:sym typeface="Consolas"/>
              </a:rPr>
              <a:t>bins = [0, 20, 40, 60, 80, 100]labels = ['&lt;20', '20-40', '40-60', '60-80', '80+']merged_df['AgeGroup'] = pd.cut(merged_df['Age'], bins=bins, labels=labels, right=False)age_group_counts = merged_df['AgeGroup'].value_counts()print(age_group_counts)</a:t>
            </a:r>
            <a:endParaRPr b="0" i="0" sz="1250" u="none" cap="none" strike="noStrike"/>
          </a:p>
        </p:txBody>
      </p:sp>
      <p:sp>
        <p:nvSpPr>
          <p:cNvPr id="119" name="Google Shape;119;p15"/>
          <p:cNvSpPr/>
          <p:nvPr/>
        </p:nvSpPr>
        <p:spPr>
          <a:xfrm>
            <a:off x="575548" y="5059680"/>
            <a:ext cx="6657499" cy="3226356"/>
          </a:xfrm>
          <a:prstGeom prst="roundRect">
            <a:avLst>
              <a:gd fmla="val 3401" name="adj"/>
            </a:avLst>
          </a:prstGeom>
          <a:solidFill>
            <a:srgbClr val="F9F9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575548" y="5036820"/>
            <a:ext cx="6657499" cy="91440"/>
          </a:xfrm>
          <a:prstGeom prst="roundRect">
            <a:avLst>
              <a:gd fmla="val 75535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3657660" y="4813102"/>
            <a:ext cx="493276" cy="493276"/>
          </a:xfrm>
          <a:prstGeom prst="roundRect">
            <a:avLst>
              <a:gd fmla="val 185373" name="adj"/>
            </a:avLst>
          </a:prstGeom>
          <a:solidFill>
            <a:srgbClr val="4967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3805654" y="4936450"/>
            <a:ext cx="197287" cy="246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Corben"/>
              <a:buNone/>
            </a:pPr>
            <a:r>
              <a:rPr b="0" i="0" lang="en-US" sz="1550" u="none" cap="none" strike="noStrike">
                <a:solidFill>
                  <a:srgbClr val="FFFFFF"/>
                </a:solidFill>
                <a:latin typeface="Corben"/>
                <a:ea typeface="Corben"/>
                <a:cs typeface="Corben"/>
                <a:sym typeface="Corben"/>
              </a:rPr>
              <a:t>5</a:t>
            </a:r>
            <a:endParaRPr b="0" i="0" sz="1550" u="none" cap="none" strike="noStrike"/>
          </a:p>
        </p:txBody>
      </p:sp>
      <p:sp>
        <p:nvSpPr>
          <p:cNvPr id="123" name="Google Shape;123;p15"/>
          <p:cNvSpPr/>
          <p:nvPr/>
        </p:nvSpPr>
        <p:spPr>
          <a:xfrm>
            <a:off x="4162306" y="5470803"/>
            <a:ext cx="2883456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Corben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هـ. متوسط الإيراد لكل تخصص وشهر</a:t>
            </a:r>
            <a:endParaRPr b="0" i="0" sz="1600" u="none" cap="none" strike="noStrike"/>
          </a:p>
        </p:txBody>
      </p:sp>
      <p:sp>
        <p:nvSpPr>
          <p:cNvPr id="124" name="Google Shape;124;p15"/>
          <p:cNvSpPr/>
          <p:nvPr/>
        </p:nvSpPr>
        <p:spPr>
          <a:xfrm>
            <a:off x="762833" y="5826323"/>
            <a:ext cx="6282928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1" algn="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حسبت المتوسط باستخدام groupby مع mean() للإيرادات حسب التخصص والشهر.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0" name="Google Shape;1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718" y="669369"/>
            <a:ext cx="4511397" cy="281951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604718" y="3683198"/>
            <a:ext cx="6222802" cy="276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None/>
            </a:pPr>
            <a:r>
              <a:t/>
            </a:r>
            <a:endParaRPr b="0" i="0" sz="1350" u="none" cap="none" strike="noStrike"/>
          </a:p>
        </p:txBody>
      </p:sp>
      <p:pic>
        <p:nvPicPr>
          <p:cNvPr descr="preencoded.png" id="132" name="Google Shape;13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6621" y="669369"/>
            <a:ext cx="4405789" cy="2753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718" y="4503658"/>
            <a:ext cx="4192191" cy="26200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6010" y="4503658"/>
            <a:ext cx="3637955" cy="22736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5" name="Google Shape;135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47302" y="4503658"/>
            <a:ext cx="3033236" cy="189571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604718" y="7577138"/>
            <a:ext cx="4319468" cy="539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3400"/>
              <a:buFont typeface="Arial"/>
              <a:buNone/>
            </a:pPr>
            <a:r>
              <a:t/>
            </a:r>
            <a:endParaRPr b="0" i="0" sz="34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2" name="Google Shape;14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/>
          <p:nvPr/>
        </p:nvSpPr>
        <p:spPr>
          <a:xfrm>
            <a:off x="3965615" y="1248608"/>
            <a:ext cx="987099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4. التمثيل البصري للبيانات (Visualization)</a:t>
            </a:r>
            <a:endParaRPr b="0" i="0" sz="4450" u="none" cap="none" strike="noStrike"/>
          </a:p>
        </p:txBody>
      </p:sp>
      <p:sp>
        <p:nvSpPr>
          <p:cNvPr id="144" name="Google Shape;144;p17"/>
          <p:cNvSpPr/>
          <p:nvPr/>
        </p:nvSpPr>
        <p:spPr>
          <a:xfrm>
            <a:off x="2256830" y="2501622"/>
            <a:ext cx="5513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رسمت عدة مخططات بار بار (barplots) لتوضيح:</a:t>
            </a:r>
            <a:endParaRPr b="0" i="0" sz="1750" u="none" cap="none" strike="noStrike"/>
          </a:p>
        </p:txBody>
      </p:sp>
      <p:sp>
        <p:nvSpPr>
          <p:cNvPr id="145" name="Google Shape;145;p17"/>
          <p:cNvSpPr/>
          <p:nvPr/>
        </p:nvSpPr>
        <p:spPr>
          <a:xfrm>
            <a:off x="2256830" y="3068598"/>
            <a:ext cx="5513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1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عدد الزيارات لكل تخصص طبي.</a:t>
            </a:r>
            <a:endParaRPr b="0" i="0" sz="1750" u="none" cap="none" strike="noStrike"/>
          </a:p>
        </p:txBody>
      </p:sp>
      <p:sp>
        <p:nvSpPr>
          <p:cNvPr id="146" name="Google Shape;146;p17"/>
          <p:cNvSpPr/>
          <p:nvPr/>
        </p:nvSpPr>
        <p:spPr>
          <a:xfrm>
            <a:off x="2256830" y="3510796"/>
            <a:ext cx="5513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1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عدد الزيارات لكل شهر.</a:t>
            </a:r>
            <a:endParaRPr b="0" i="0" sz="1750" u="none" cap="none" strike="noStrike"/>
          </a:p>
        </p:txBody>
      </p:sp>
      <p:sp>
        <p:nvSpPr>
          <p:cNvPr id="147" name="Google Shape;147;p17"/>
          <p:cNvSpPr/>
          <p:nvPr/>
        </p:nvSpPr>
        <p:spPr>
          <a:xfrm>
            <a:off x="2256830" y="3952994"/>
            <a:ext cx="5513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1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عدد الزيارات لكل فئة عمرية.</a:t>
            </a:r>
            <a:endParaRPr b="0" i="0" sz="1750" u="none" cap="none" strike="noStrike"/>
          </a:p>
        </p:txBody>
      </p:sp>
      <p:sp>
        <p:nvSpPr>
          <p:cNvPr id="148" name="Google Shape;148;p17"/>
          <p:cNvSpPr/>
          <p:nvPr/>
        </p:nvSpPr>
        <p:spPr>
          <a:xfrm>
            <a:off x="2256830" y="4395192"/>
            <a:ext cx="5513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1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أفضل 10 أطباء من حيث عدد الزيارات.</a:t>
            </a:r>
            <a:endParaRPr b="0" i="0" sz="1750" u="none" cap="none" strike="noStrike"/>
          </a:p>
        </p:txBody>
      </p:sp>
      <p:sp>
        <p:nvSpPr>
          <p:cNvPr id="149" name="Google Shape;149;p17"/>
          <p:cNvSpPr/>
          <p:nvPr/>
        </p:nvSpPr>
        <p:spPr>
          <a:xfrm>
            <a:off x="2256830" y="4837390"/>
            <a:ext cx="5513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1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متوسط الإيرادات لكل شهر وتخصص.</a:t>
            </a:r>
            <a:endParaRPr b="0" i="0" sz="1750" u="none" cap="none" strike="noStrike"/>
          </a:p>
        </p:txBody>
      </p:sp>
      <p:sp>
        <p:nvSpPr>
          <p:cNvPr id="150" name="Google Shape;150;p17"/>
          <p:cNvSpPr/>
          <p:nvPr/>
        </p:nvSpPr>
        <p:spPr>
          <a:xfrm>
            <a:off x="2256830" y="5279588"/>
            <a:ext cx="5513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1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توزيع المرضى حسب المدينة.</a:t>
            </a:r>
            <a:endParaRPr b="0" i="0" sz="1750" u="none" cap="none" strike="noStrike"/>
          </a:p>
        </p:txBody>
      </p:sp>
      <p:sp>
        <p:nvSpPr>
          <p:cNvPr id="151" name="Google Shape;151;p17"/>
          <p:cNvSpPr/>
          <p:nvPr/>
        </p:nvSpPr>
        <p:spPr>
          <a:xfrm>
            <a:off x="8331041" y="2501622"/>
            <a:ext cx="5513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مثال على رسم زيارات التخصصات:</a:t>
            </a:r>
            <a:endParaRPr b="0" i="0" sz="1750" u="none" cap="none" strike="noStrike"/>
          </a:p>
        </p:txBody>
      </p:sp>
      <p:sp>
        <p:nvSpPr>
          <p:cNvPr id="152" name="Google Shape;152;p17"/>
          <p:cNvSpPr/>
          <p:nvPr/>
        </p:nvSpPr>
        <p:spPr>
          <a:xfrm>
            <a:off x="8331041" y="3119676"/>
            <a:ext cx="5513189" cy="3606165"/>
          </a:xfrm>
          <a:prstGeom prst="roundRect">
            <a:avLst>
              <a:gd fmla="val 2642" name="adj"/>
            </a:avLst>
          </a:prstGeom>
          <a:solidFill>
            <a:srgbClr val="ECEC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8319730" y="3119676"/>
            <a:ext cx="5535811" cy="3606165"/>
          </a:xfrm>
          <a:prstGeom prst="roundRect">
            <a:avLst>
              <a:gd fmla="val 944" name="adj"/>
            </a:avLst>
          </a:prstGeom>
          <a:solidFill>
            <a:srgbClr val="ECEC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8546544" y="3289697"/>
            <a:ext cx="5082183" cy="3266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highlight>
                  <a:srgbClr val="ECECF2"/>
                </a:highlight>
                <a:latin typeface="Consolas"/>
                <a:ea typeface="Consolas"/>
                <a:cs typeface="Consolas"/>
                <a:sym typeface="Consolas"/>
              </a:rPr>
              <a:t>plt.figure(figsize=(8,5))sns.barplot(x=visits_per_specialty.index, y=visits_per_specialty.values, palette="viridis")plt.xticks(rotation=45)plt.title("Visits per Specialty")plt.xlabel("Specialty")plt.ylabel("Number of Visits")plt.show()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0" name="Google Shape;16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/>
          <p:nvPr/>
        </p:nvSpPr>
        <p:spPr>
          <a:xfrm>
            <a:off x="7839908" y="184535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2" name="Google Shape;16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4979" y="1887855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/>
          <p:nvPr/>
        </p:nvSpPr>
        <p:spPr>
          <a:xfrm>
            <a:off x="3761899" y="1923217"/>
            <a:ext cx="385119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1. تحليل الترابط بين العمر والإيرادات</a:t>
            </a:r>
            <a:endParaRPr b="0" i="0" sz="2200" u="none" cap="none" strike="noStrike"/>
          </a:p>
        </p:txBody>
      </p:sp>
      <p:sp>
        <p:nvSpPr>
          <p:cNvPr id="164" name="Google Shape;164;p18"/>
          <p:cNvSpPr/>
          <p:nvPr/>
        </p:nvSpPr>
        <p:spPr>
          <a:xfrm>
            <a:off x="793790" y="2413635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حسبت معامل الارتباط بين العمر والإيراد.</a:t>
            </a:r>
            <a:endParaRPr b="0" i="0" sz="1750" u="none" cap="none" strike="noStrike"/>
          </a:p>
        </p:txBody>
      </p:sp>
      <p:sp>
        <p:nvSpPr>
          <p:cNvPr id="165" name="Google Shape;165;p18"/>
          <p:cNvSpPr/>
          <p:nvPr/>
        </p:nvSpPr>
        <p:spPr>
          <a:xfrm>
            <a:off x="793790" y="2912626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رسمت scatter plot لإظهار العلاقة، مع تلوين حسب التخصص.</a:t>
            </a:r>
            <a:endParaRPr b="0" i="0" sz="1750" u="none" cap="none" strike="noStrike"/>
          </a:p>
        </p:txBody>
      </p:sp>
      <p:sp>
        <p:nvSpPr>
          <p:cNvPr id="166" name="Google Shape;166;p18"/>
          <p:cNvSpPr/>
          <p:nvPr/>
        </p:nvSpPr>
        <p:spPr>
          <a:xfrm>
            <a:off x="7839908" y="372915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7" name="Google Shape;16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4979" y="3771662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/>
          <p:nvPr/>
        </p:nvSpPr>
        <p:spPr>
          <a:xfrm>
            <a:off x="845106" y="3807023"/>
            <a:ext cx="676798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2. التنبؤ بالإيرادات المستقبلية باستخدام Linear Regression</a:t>
            </a:r>
            <a:endParaRPr b="0" i="0" sz="2200" u="none" cap="none" strike="noStrike"/>
          </a:p>
        </p:txBody>
      </p:sp>
      <p:sp>
        <p:nvSpPr>
          <p:cNvPr id="169" name="Google Shape;169;p18"/>
          <p:cNvSpPr/>
          <p:nvPr/>
        </p:nvSpPr>
        <p:spPr>
          <a:xfrm>
            <a:off x="793790" y="4297442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جمعت الإيرادات اليومية ورتبتها حسب الأيام.</a:t>
            </a:r>
            <a:endParaRPr b="0" i="0" sz="1750" u="none" cap="none" strike="noStrike"/>
          </a:p>
        </p:txBody>
      </p:sp>
      <p:sp>
        <p:nvSpPr>
          <p:cNvPr id="170" name="Google Shape;170;p18"/>
          <p:cNvSpPr/>
          <p:nvPr/>
        </p:nvSpPr>
        <p:spPr>
          <a:xfrm>
            <a:off x="793790" y="4796433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استخدمت نموذج الانحدار الخطي LinearRegression للتنبؤ بالإيرادات في الـ30 يوم القادمة.</a:t>
            </a:r>
            <a:endParaRPr b="0" i="0" sz="1750" u="none" cap="none" strike="noStrike"/>
          </a:p>
        </p:txBody>
      </p:sp>
      <p:sp>
        <p:nvSpPr>
          <p:cNvPr id="171" name="Google Shape;171;p18"/>
          <p:cNvSpPr/>
          <p:nvPr/>
        </p:nvSpPr>
        <p:spPr>
          <a:xfrm>
            <a:off x="793790" y="5658326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عرضت الرسم البياني للبيانات الفعلية، التنبؤات على بيانات التدريب، والتنبؤات المستقبلية.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7" name="Google Shape;1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669" y="611862"/>
            <a:ext cx="13073063" cy="6536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/>
          <p:nvPr/>
        </p:nvSpPr>
        <p:spPr>
          <a:xfrm>
            <a:off x="778669" y="7398663"/>
            <a:ext cx="13073063" cy="355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>
            <a:off x="3332678" y="607933"/>
            <a:ext cx="10523934" cy="690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50"/>
              <a:buFont typeface="Corben"/>
              <a:buNone/>
            </a:pPr>
            <a:r>
              <a:rPr b="0" i="0" lang="en-US" sz="43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تصنيف المرضى باستخدام Clustering (التجميع)</a:t>
            </a:r>
            <a:endParaRPr b="0" i="0" sz="4350" u="none" cap="none" strike="noStrike"/>
          </a:p>
        </p:txBody>
      </p:sp>
      <p:sp>
        <p:nvSpPr>
          <p:cNvPr id="185" name="Google Shape;185;p20"/>
          <p:cNvSpPr/>
          <p:nvPr/>
        </p:nvSpPr>
        <p:spPr>
          <a:xfrm>
            <a:off x="4281845" y="1851303"/>
            <a:ext cx="2763679" cy="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50"/>
              <a:buFont typeface="Corben"/>
              <a:buNone/>
            </a:pPr>
            <a:r>
              <a:rPr b="0" i="0" lang="en-US" sz="21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كيف قسمت المرضى؟</a:t>
            </a:r>
            <a:endParaRPr b="0" i="0" sz="2150" u="none" cap="none" strike="noStrike"/>
          </a:p>
        </p:txBody>
      </p:sp>
      <p:sp>
        <p:nvSpPr>
          <p:cNvPr id="186" name="Google Shape;186;p20"/>
          <p:cNvSpPr/>
          <p:nvPr/>
        </p:nvSpPr>
        <p:spPr>
          <a:xfrm>
            <a:off x="773787" y="2417683"/>
            <a:ext cx="6271736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1" algn="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00"/>
              <a:buFont typeface="Nobile"/>
              <a:buChar char="•"/>
            </a:pP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استخدمت خصائص:</a:t>
            </a:r>
            <a:endParaRPr b="0" i="0" sz="1700" u="none" cap="none" strike="noStrike"/>
          </a:p>
        </p:txBody>
      </p:sp>
      <p:sp>
        <p:nvSpPr>
          <p:cNvPr id="187" name="Google Shape;187;p20"/>
          <p:cNvSpPr/>
          <p:nvPr/>
        </p:nvSpPr>
        <p:spPr>
          <a:xfrm>
            <a:off x="773787" y="2848689"/>
            <a:ext cx="6271736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1" algn="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00"/>
              <a:buFont typeface="Nobile"/>
              <a:buChar char="•"/>
            </a:pP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العمر (Age)</a:t>
            </a:r>
            <a:endParaRPr b="0" i="0" sz="1700" u="none" cap="none" strike="noStrike"/>
          </a:p>
        </p:txBody>
      </p:sp>
      <p:sp>
        <p:nvSpPr>
          <p:cNvPr id="188" name="Google Shape;188;p20"/>
          <p:cNvSpPr/>
          <p:nvPr/>
        </p:nvSpPr>
        <p:spPr>
          <a:xfrm>
            <a:off x="773787" y="3279696"/>
            <a:ext cx="6271736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1" algn="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00"/>
              <a:buFont typeface="Nobile"/>
              <a:buChar char="•"/>
            </a:pP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المدينة (City) بعد تحويلها إلى أرقام باستخدام LabelEncoder</a:t>
            </a:r>
            <a:endParaRPr b="0" i="0" sz="1700" u="none" cap="none" strike="noStrike"/>
          </a:p>
        </p:txBody>
      </p:sp>
      <p:sp>
        <p:nvSpPr>
          <p:cNvPr id="189" name="Google Shape;189;p20"/>
          <p:cNvSpPr/>
          <p:nvPr/>
        </p:nvSpPr>
        <p:spPr>
          <a:xfrm>
            <a:off x="773787" y="3710702"/>
            <a:ext cx="6271736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1" algn="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00"/>
              <a:buFont typeface="Nobile"/>
              <a:buChar char="•"/>
            </a:pP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عدد الزيارات (VisitCount)</a:t>
            </a:r>
            <a:endParaRPr b="0" i="0" sz="1700" u="none" cap="none" strike="noStrike"/>
          </a:p>
        </p:txBody>
      </p:sp>
      <p:sp>
        <p:nvSpPr>
          <p:cNvPr id="190" name="Google Shape;190;p20"/>
          <p:cNvSpPr/>
          <p:nvPr/>
        </p:nvSpPr>
        <p:spPr>
          <a:xfrm>
            <a:off x="4281845" y="4285417"/>
            <a:ext cx="2763679" cy="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50"/>
              <a:buFont typeface="Corben"/>
              <a:buNone/>
            </a:pPr>
            <a:r>
              <a:rPr b="0" i="0" lang="en-US" sz="21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خطوات التجميع:</a:t>
            </a:r>
            <a:endParaRPr b="0" i="0" sz="2150" u="none" cap="none" strike="noStrike"/>
          </a:p>
        </p:txBody>
      </p:sp>
      <p:sp>
        <p:nvSpPr>
          <p:cNvPr id="191" name="Google Shape;191;p20"/>
          <p:cNvSpPr/>
          <p:nvPr/>
        </p:nvSpPr>
        <p:spPr>
          <a:xfrm>
            <a:off x="773787" y="4851797"/>
            <a:ext cx="6271736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1" algn="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00"/>
              <a:buFont typeface="Nobile"/>
              <a:buChar char="•"/>
            </a:pP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عملت Scale للبيانات باستخدام StandardScaler.</a:t>
            </a:r>
            <a:endParaRPr b="0" i="0" sz="1700" u="none" cap="none" strike="noStrike"/>
          </a:p>
        </p:txBody>
      </p:sp>
      <p:sp>
        <p:nvSpPr>
          <p:cNvPr id="192" name="Google Shape;192;p20"/>
          <p:cNvSpPr/>
          <p:nvPr/>
        </p:nvSpPr>
        <p:spPr>
          <a:xfrm>
            <a:off x="773787" y="5282803"/>
            <a:ext cx="6271736" cy="707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1" algn="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00"/>
              <a:buFont typeface="Nobile"/>
              <a:buChar char="•"/>
            </a:pP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طبقت KMeans لتقسيم المرضى إلى 4 مجموعات (n_clusters=4).</a:t>
            </a:r>
            <a:endParaRPr b="0" i="0" sz="1700" u="none" cap="none" strike="noStrike"/>
          </a:p>
        </p:txBody>
      </p:sp>
      <p:sp>
        <p:nvSpPr>
          <p:cNvPr id="193" name="Google Shape;193;p20"/>
          <p:cNvSpPr/>
          <p:nvPr/>
        </p:nvSpPr>
        <p:spPr>
          <a:xfrm>
            <a:off x="4281845" y="6211253"/>
            <a:ext cx="2763679" cy="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50"/>
              <a:buFont typeface="Corben"/>
              <a:buNone/>
            </a:pPr>
            <a:r>
              <a:rPr b="0" i="0" lang="en-US" sz="21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هدف التصنيف:</a:t>
            </a:r>
            <a:endParaRPr b="0" i="0" sz="2150" u="none" cap="none" strike="noStrike"/>
          </a:p>
        </p:txBody>
      </p:sp>
      <p:sp>
        <p:nvSpPr>
          <p:cNvPr id="194" name="Google Shape;194;p20"/>
          <p:cNvSpPr/>
          <p:nvPr/>
        </p:nvSpPr>
        <p:spPr>
          <a:xfrm>
            <a:off x="773787" y="6777633"/>
            <a:ext cx="6271736" cy="35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1" algn="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00"/>
              <a:buFont typeface="Nobile"/>
              <a:buChar char="•"/>
            </a:pP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معرفة أنماط زيارات المرضى حسب العمر، المدينة، وعدد الزيارات.</a:t>
            </a:r>
            <a:endParaRPr b="0" i="0" sz="1700" u="none" cap="none" strike="noStrike"/>
          </a:p>
        </p:txBody>
      </p:sp>
      <p:sp>
        <p:nvSpPr>
          <p:cNvPr id="195" name="Google Shape;195;p20"/>
          <p:cNvSpPr/>
          <p:nvPr/>
        </p:nvSpPr>
        <p:spPr>
          <a:xfrm>
            <a:off x="11100554" y="1851303"/>
            <a:ext cx="2763679" cy="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50"/>
              <a:buFont typeface="Corben"/>
              <a:buNone/>
            </a:pPr>
            <a:r>
              <a:rPr b="0" i="0" lang="en-US" sz="21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رسم النتائج:</a:t>
            </a:r>
            <a:endParaRPr b="0" i="0" sz="2150" u="none" cap="none" strike="noStrike"/>
          </a:p>
        </p:txBody>
      </p:sp>
      <p:sp>
        <p:nvSpPr>
          <p:cNvPr id="196" name="Google Shape;196;p20"/>
          <p:cNvSpPr/>
          <p:nvPr/>
        </p:nvSpPr>
        <p:spPr>
          <a:xfrm>
            <a:off x="7592497" y="2445425"/>
            <a:ext cx="6271736" cy="4930021"/>
          </a:xfrm>
          <a:prstGeom prst="roundRect">
            <a:avLst>
              <a:gd fmla="val 1884" name="adj"/>
            </a:avLst>
          </a:prstGeom>
          <a:solidFill>
            <a:srgbClr val="ECEC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7581543" y="2445425"/>
            <a:ext cx="6293644" cy="4930021"/>
          </a:xfrm>
          <a:prstGeom prst="roundRect">
            <a:avLst>
              <a:gd fmla="val 673" name="adj"/>
            </a:avLst>
          </a:prstGeom>
          <a:solidFill>
            <a:srgbClr val="ECEC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"/>
          <p:cNvSpPr/>
          <p:nvPr/>
        </p:nvSpPr>
        <p:spPr>
          <a:xfrm>
            <a:off x="7802523" y="2611160"/>
            <a:ext cx="5851684" cy="4598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00"/>
              <a:buFont typeface="Consolas"/>
              <a:buNone/>
            </a:pPr>
            <a:r>
              <a:rPr b="0" i="0" lang="en-US" sz="1700" u="none" cap="none" strike="noStrike">
                <a:solidFill>
                  <a:srgbClr val="404155"/>
                </a:solidFill>
                <a:highlight>
                  <a:srgbClr val="ECECF2"/>
                </a:highlight>
                <a:latin typeface="Consolas"/>
                <a:ea typeface="Consolas"/>
                <a:cs typeface="Consolas"/>
                <a:sym typeface="Consolas"/>
              </a:rPr>
              <a:t>sns.scatterplot(    x=visits_per_patient['Age'],    y=visits_per_patient['VisitCount'],    hue=visits_per_patient['Cluster'],    palette='Set2',    s=100)plt.title('Patient Clusters (Age vs VisitCount)')plt.xlabel('Age')plt.ylabel('Visit Count')plt.legend(title='Cluster')plt.show()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4" name="Google Shape;20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041803"/>
            <a:ext cx="13042583" cy="4145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